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7" r:id="rId12"/>
    <p:sldId id="267" r:id="rId13"/>
    <p:sldId id="268" r:id="rId14"/>
    <p:sldId id="269" r:id="rId15"/>
    <p:sldId id="270" r:id="rId16"/>
    <p:sldId id="278" r:id="rId17"/>
    <p:sldId id="272" r:id="rId18"/>
    <p:sldId id="273" r:id="rId19"/>
    <p:sldId id="274" r:id="rId20"/>
    <p:sldId id="275" r:id="rId21"/>
    <p:sldId id="279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71"/>
  </p:normalViewPr>
  <p:slideViewPr>
    <p:cSldViewPr>
      <p:cViewPr varScale="1">
        <p:scale>
          <a:sx n="100" d="100"/>
          <a:sy n="100" d="100"/>
        </p:scale>
        <p:origin x="904" y="1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AFFB7C-6B50-4588-A0F7-88429060647E}" type="datetimeFigureOut">
              <a:rPr lang="en-PH" smtClean="0"/>
              <a:t>04/01/2020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8099D3-1E14-4256-9A46-5C2DFBF93C4E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9929131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8099D3-1E14-4256-9A46-5C2DFBF93C4E}" type="slidenum">
              <a:rPr lang="en-PH" smtClean="0"/>
              <a:t>9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6663430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910080" y="359898"/>
            <a:ext cx="987552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910080" y="1850064"/>
            <a:ext cx="987552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DCD26-1F23-427C-A852-EF6B69B10662}" type="datetimeFigureOut">
              <a:rPr lang="en-US" smtClean="0"/>
              <a:t>1/4/20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30D4D-1297-4E4D-BEFB-25058288A51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228577" y="1413802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Oval 8"/>
          <p:cNvSpPr/>
          <p:nvPr/>
        </p:nvSpPr>
        <p:spPr>
          <a:xfrm>
            <a:off x="1542901" y="1345016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DCD26-1F23-427C-A852-EF6B69B10662}" type="datetimeFigureOut">
              <a:rPr lang="en-US" smtClean="0"/>
              <a:t>1/4/20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30D4D-1297-4E4D-BEFB-25058288A5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44000" y="274640"/>
            <a:ext cx="2438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DCD26-1F23-427C-A852-EF6B69B10662}" type="datetimeFigureOut">
              <a:rPr lang="en-US" smtClean="0"/>
              <a:t>1/4/20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30D4D-1297-4E4D-BEFB-25058288A5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DCD26-1F23-427C-A852-EF6B69B10662}" type="datetimeFigureOut">
              <a:rPr lang="en-US" smtClean="0"/>
              <a:t>1/4/20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30D4D-1297-4E4D-BEFB-25058288A5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043853" y="-54"/>
            <a:ext cx="9144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37856" y="2600325"/>
            <a:ext cx="85344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37856" y="1066800"/>
            <a:ext cx="85344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DCD26-1F23-427C-A852-EF6B69B10662}" type="datetimeFigureOut">
              <a:rPr lang="en-US" smtClean="0"/>
              <a:t>1/4/20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30D4D-1297-4E4D-BEFB-25058288A51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3048000" y="0"/>
            <a:ext cx="1016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Oval 7"/>
          <p:cNvSpPr/>
          <p:nvPr/>
        </p:nvSpPr>
        <p:spPr>
          <a:xfrm>
            <a:off x="2896428" y="2814656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Oval 8"/>
          <p:cNvSpPr/>
          <p:nvPr/>
        </p:nvSpPr>
        <p:spPr>
          <a:xfrm>
            <a:off x="3210752" y="2745870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1414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3478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DCD26-1F23-427C-A852-EF6B69B10662}" type="datetimeFigureOut">
              <a:rPr lang="en-US" smtClean="0"/>
              <a:t>1/4/20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30D4D-1297-4E4D-BEFB-25058288A5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160336"/>
            <a:ext cx="109728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21792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DCD26-1F23-427C-A852-EF6B69B10662}" type="datetimeFigureOut">
              <a:rPr lang="en-US" smtClean="0"/>
              <a:t>1/4/20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30D4D-1297-4E4D-BEFB-25058288A5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DCD26-1F23-427C-A852-EF6B69B10662}" type="datetimeFigureOut">
              <a:rPr lang="en-US" smtClean="0"/>
              <a:t>1/4/20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30D4D-1297-4E4D-BEFB-25058288A5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353312" y="0"/>
            <a:ext cx="10838688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DCD26-1F23-427C-A852-EF6B69B10662}" type="datetimeFigureOut">
              <a:rPr lang="en-US" smtClean="0"/>
              <a:t>1/4/20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30D4D-1297-4E4D-BEFB-25058288A511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16778"/>
            <a:ext cx="508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406964"/>
            <a:ext cx="508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609600" y="2133601"/>
            <a:ext cx="108712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DCD26-1F23-427C-A852-EF6B69B10662}" type="datetimeFigureOut">
              <a:rPr lang="en-US" smtClean="0"/>
              <a:t>1/4/20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30D4D-1297-4E4D-BEFB-25058288A5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49195" y="1066800"/>
            <a:ext cx="36576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DCD26-1F23-427C-A852-EF6B69B10662}" type="datetimeFigureOut">
              <a:rPr lang="en-US" smtClean="0"/>
              <a:t>1/4/20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630D4D-1297-4E4D-BEFB-25058288A51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016000" y="1066800"/>
            <a:ext cx="6096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143004"/>
            <a:ext cx="58928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marL="0" indent="0" algn="l" eaLnBrk="1" latinLnBrk="0" hangingPunct="1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528967" y="954341"/>
            <a:ext cx="9144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6671556" y="936786"/>
            <a:ext cx="865632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7600" y="4800600"/>
            <a:ext cx="58928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1087902" y="-815922"/>
            <a:ext cx="2185183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Oval 7"/>
          <p:cNvSpPr/>
          <p:nvPr/>
        </p:nvSpPr>
        <p:spPr>
          <a:xfrm>
            <a:off x="225089" y="21103"/>
            <a:ext cx="2269588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Donut 10"/>
          <p:cNvSpPr/>
          <p:nvPr/>
        </p:nvSpPr>
        <p:spPr>
          <a:xfrm rot="2315675">
            <a:off x="243842" y="1055077"/>
            <a:ext cx="1500956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>
          <a:xfrm>
            <a:off x="1350498" y="-54"/>
            <a:ext cx="10841503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F7DCD26-1F23-427C-A852-EF6B69B10662}" type="datetimeFigureOut">
              <a:rPr lang="en-US" smtClean="0"/>
              <a:t>1/4/20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6630D4D-1297-4E4D-BEFB-25058288A511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56560" y="359898"/>
            <a:ext cx="7406640" cy="3145302"/>
          </a:xfrm>
        </p:spPr>
        <p:txBody>
          <a:bodyPr/>
          <a:lstStyle/>
          <a:p>
            <a:pPr algn="ctr"/>
            <a:r>
              <a:rPr lang="zh-TW" altLang="en-US" sz="60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上帝設立安息主日</a:t>
            </a:r>
            <a:br>
              <a:rPr lang="en-US" altLang="zh-TW" dirty="0">
                <a:solidFill>
                  <a:schemeClr val="tx1"/>
                </a:solidFill>
                <a:effectLst/>
              </a:rPr>
            </a:br>
            <a:r>
              <a:rPr lang="en-US" altLang="zh-TW" sz="4800" b="1" dirty="0">
                <a:solidFill>
                  <a:schemeClr val="tx1"/>
                </a:solidFill>
                <a:effectLst/>
                <a:latin typeface="Candara" pitchFamily="34" charset="0"/>
              </a:rPr>
              <a:t>O Happy Day</a:t>
            </a:r>
            <a:endParaRPr lang="en-US" sz="4800" b="1" dirty="0">
              <a:solidFill>
                <a:schemeClr val="tx1"/>
              </a:solidFill>
              <a:effectLst/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64749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4600" y="0"/>
            <a:ext cx="8153400" cy="6629400"/>
          </a:xfrm>
        </p:spPr>
        <p:txBody>
          <a:bodyPr>
            <a:normAutofit/>
          </a:bodyPr>
          <a:lstStyle/>
          <a:p>
            <a:pPr algn="ctr"/>
            <a:r>
              <a:rPr lang="zh-TW" altLang="en-US" sz="58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就是上帝慈悲顯明</a:t>
            </a:r>
            <a:r>
              <a:rPr lang="zh-TW" altLang="en-US" sz="35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br>
              <a:rPr lang="en-US" altLang="zh-TW" b="1" dirty="0">
                <a:solidFill>
                  <a:schemeClr val="tx1"/>
                </a:solidFill>
                <a:effectLst/>
              </a:rPr>
            </a:b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</a:rPr>
              <a:t>Chiu-</a:t>
            </a: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</a:rPr>
              <a:t>Siong-te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</a:rPr>
              <a:t>chu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</a:rPr>
              <a:t>-pi </a:t>
            </a: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</a:rPr>
              <a:t>hian-beng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</a:rPr>
              <a:t>,</a:t>
            </a:r>
            <a:b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</a:rPr>
            </a:br>
            <a:r>
              <a:rPr lang="zh-TW" altLang="en-US" sz="58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使我到祂施恩座前</a:t>
            </a:r>
            <a:r>
              <a:rPr lang="zh-TW" altLang="en-US" sz="35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br>
              <a:rPr lang="en-US" altLang="zh-TW" sz="35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Ho-goa   </a:t>
            </a: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Kau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I   </a:t>
            </a: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-un  </a:t>
            </a: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cho-cheng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b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b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Reveals His love for all to see,</a:t>
            </a:r>
            <a:b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His throne of grace now beckons me.</a:t>
            </a:r>
            <a:b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b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b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</a:rPr>
            </a:br>
            <a:endParaRPr lang="en-US" sz="3900" dirty="0">
              <a:solidFill>
                <a:schemeClr val="tx1"/>
              </a:solidFill>
              <a:effectLst/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62495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4600" y="0"/>
            <a:ext cx="8153400" cy="6858000"/>
          </a:xfrm>
        </p:spPr>
        <p:txBody>
          <a:bodyPr>
            <a:normAutofit/>
          </a:bodyPr>
          <a:lstStyle/>
          <a:p>
            <a:pPr algn="ctr"/>
            <a:r>
              <a:rPr lang="zh-TW" altLang="en-US" sz="58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福氣日</a:t>
            </a:r>
            <a:r>
              <a:rPr lang="zh-TW" altLang="en-US" sz="35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福氣日</a:t>
            </a:r>
            <a:r>
              <a:rPr lang="zh-TW" altLang="en-US" sz="35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br>
              <a:rPr lang="en-US" altLang="zh-TW" b="1" dirty="0">
                <a:solidFill>
                  <a:schemeClr val="tx1"/>
                </a:solidFill>
                <a:effectLst/>
              </a:rPr>
            </a:b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</a:rPr>
              <a:t>Hok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</a:rPr>
              <a:t>khi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</a:rPr>
              <a:t>jit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</a:rPr>
              <a:t>,    </a:t>
            </a: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</a:rPr>
              <a:t>hok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</a:rPr>
              <a:t>khi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</a:rPr>
              <a:t>jit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</a:rPr>
              <a:t>,</a:t>
            </a:r>
            <a:b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</a:rPr>
            </a:br>
            <a:r>
              <a:rPr lang="zh-TW" altLang="en-US" sz="58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世上安樂無可比朋</a:t>
            </a:r>
            <a:r>
              <a:rPr lang="zh-TW" altLang="en-US" sz="3500" b="1" dirty="0">
                <a:solidFill>
                  <a:schemeClr val="tx1"/>
                </a:solidFill>
                <a:effectLst/>
                <a:latin typeface="Candara" pitchFamily="34" charset="0"/>
              </a:rPr>
              <a:t>。</a:t>
            </a:r>
            <a:b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</a:rPr>
            </a:b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Se-</a:t>
            </a: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chiu</a:t>
            </a:r>
            <a:r>
              <a:rPr lang="en-US" altLang="zh-TW" sz="3500" b="1" baseline="30000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baseline="300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an-</a:t>
            </a: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lok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thang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pi-</a:t>
            </a: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pheng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.</a:t>
            </a:r>
            <a:b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b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Happy day, happy day,</a:t>
            </a:r>
            <a:b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Earth’s joys recede as Him we see.</a:t>
            </a:r>
            <a:b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b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b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</a:rPr>
            </a:br>
            <a:endParaRPr lang="en-US" sz="3900" dirty="0">
              <a:solidFill>
                <a:schemeClr val="tx1"/>
              </a:solidFill>
              <a:effectLst/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0860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4600" y="0"/>
            <a:ext cx="8153400" cy="5029200"/>
          </a:xfrm>
        </p:spPr>
        <p:txBody>
          <a:bodyPr>
            <a:normAutofit/>
          </a:bodyPr>
          <a:lstStyle/>
          <a:p>
            <a:pPr algn="ctr"/>
            <a:r>
              <a:rPr lang="en-US" altLang="zh-TW" sz="32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3. </a:t>
            </a:r>
            <a:r>
              <a:rPr lang="zh-TW" altLang="en-US" sz="58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保惠先生來與我住</a:t>
            </a:r>
            <a:r>
              <a:rPr lang="zh-TW" altLang="en-US" sz="35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br>
              <a:rPr lang="en-US" altLang="zh-TW" b="1" dirty="0">
                <a:solidFill>
                  <a:schemeClr val="tx1"/>
                </a:solidFill>
                <a:effectLst/>
              </a:rPr>
            </a:b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</a:rPr>
              <a:t>Po-hui  Sian-si</a:t>
            </a:r>
            <a:r>
              <a:rPr lang="en-US" altLang="zh-TW" sz="3500" b="1" baseline="30000" dirty="0">
                <a:solidFill>
                  <a:schemeClr val="tx1"/>
                </a:solidFill>
                <a:effectLst/>
                <a:latin typeface="Candara" pitchFamily="34" charset="0"/>
              </a:rPr>
              <a:t>n   </a:t>
            </a: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</a:rPr>
              <a:t>kap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</a:rPr>
              <a:t>toa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</a:rPr>
              <a:t>,</a:t>
            </a:r>
            <a:b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</a:rPr>
            </a:br>
            <a:r>
              <a:rPr lang="zh-TW" altLang="en-US" sz="58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感化我心會識真理</a:t>
            </a:r>
            <a:r>
              <a:rPr lang="zh-TW" altLang="en-US" sz="35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br>
              <a:rPr lang="en-US" altLang="zh-TW" sz="35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Kam-</a:t>
            </a: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hoa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goa sim  </a:t>
            </a: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bat chin-li,</a:t>
            </a:r>
            <a:b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b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His Spirit pure dwells in our hearts,</a:t>
            </a:r>
            <a:b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Our souls now burn His truth to see,</a:t>
            </a:r>
            <a:endParaRPr lang="en-US" sz="3900" dirty="0">
              <a:solidFill>
                <a:schemeClr val="tx1"/>
              </a:solidFill>
              <a:effectLst/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13711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4600" y="838200"/>
            <a:ext cx="8153400" cy="4038600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sz="64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罪惡束縛得着釋放</a:t>
            </a:r>
            <a:r>
              <a:rPr lang="zh-TW" altLang="en-US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br>
              <a:rPr lang="en-US" altLang="zh-TW" b="1" dirty="0">
                <a:solidFill>
                  <a:schemeClr val="tx1"/>
                </a:solidFill>
                <a:effectLst/>
              </a:rPr>
            </a:b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</a:rPr>
              <a:t>Choe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</a:rPr>
              <a:t>-ok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</a:rPr>
              <a:t>sok-pok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</a:rPr>
              <a:t> tit-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</a:rPr>
              <a:t>tioh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</a:rPr>
              <a:t>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</a:rPr>
              <a:t>thau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</a:rPr>
              <a:t>-pang,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</a:rPr>
            </a:br>
            <a:r>
              <a:rPr lang="zh-TW" altLang="en-US" sz="64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憂悶苦痛變做歡喜</a:t>
            </a:r>
            <a:r>
              <a:rPr lang="zh-TW" altLang="en-US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。</a:t>
            </a:r>
            <a:br>
              <a:rPr lang="en-US" altLang="zh-TW" sz="35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Iu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-bun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kho-thang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pi</a:t>
            </a:r>
            <a:r>
              <a:rPr lang="en-US" altLang="zh-TW" sz="3900" b="1" baseline="300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hoa</a:t>
            </a:r>
            <a:r>
              <a:rPr lang="en-US" altLang="zh-TW" sz="3900" b="1" baseline="30000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900" b="1" baseline="300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–hi.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b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From strangling sin we find relief,</a:t>
            </a:r>
            <a:b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And changed our grief to joy will be.</a:t>
            </a:r>
            <a:endParaRPr lang="en-US" sz="3500" dirty="0">
              <a:solidFill>
                <a:schemeClr val="tx1"/>
              </a:solidFill>
              <a:effectLst/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14364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4600" y="1524000"/>
            <a:ext cx="8153400" cy="5334000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zh-TW" sz="44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4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4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)</a:t>
            </a:r>
            <a:br>
              <a:rPr lang="en-US" altLang="zh-TW" sz="58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58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64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福氣日</a:t>
            </a:r>
            <a:r>
              <a:rPr lang="zh-TW" altLang="en-US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64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福氣日</a:t>
            </a:r>
            <a:r>
              <a:rPr lang="zh-TW" altLang="en-US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br>
              <a:rPr lang="en-US" altLang="zh-TW" b="1" dirty="0">
                <a:solidFill>
                  <a:schemeClr val="tx1"/>
                </a:solidFill>
                <a:effectLst/>
              </a:rPr>
            </a:b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</a:rPr>
              <a:t>Hok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</a:rPr>
              <a:t>-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</a:rPr>
              <a:t>khi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</a:rPr>
              <a:t>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</a:rPr>
              <a:t>jit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</a:rPr>
              <a:t>,   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</a:rPr>
              <a:t>hok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</a:rPr>
              <a:t>-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</a:rPr>
              <a:t>khi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</a:rPr>
              <a:t>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</a:rPr>
              <a:t>jit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</a:rPr>
              <a:t>,</a:t>
            </a:r>
            <a:b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</a:rPr>
            </a:br>
            <a:r>
              <a:rPr lang="zh-TW" altLang="en-US" sz="64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至大主宰與我親密</a:t>
            </a:r>
            <a:r>
              <a:rPr lang="zh-TW" altLang="en-US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br>
              <a:rPr lang="en-US" altLang="zh-TW" sz="35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Chi-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toa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Chu-chai</a:t>
            </a:r>
            <a:r>
              <a:rPr lang="en-US" altLang="zh-TW" sz="3900" b="1" baseline="300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chhin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-bit,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b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Happy day, happy day,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Great God descends with me to stay,</a:t>
            </a:r>
            <a:b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b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b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</a:rPr>
            </a:br>
            <a:endParaRPr lang="en-US" sz="3900" dirty="0">
              <a:solidFill>
                <a:schemeClr val="tx1"/>
              </a:solidFill>
              <a:effectLst/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5887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4600" y="0"/>
            <a:ext cx="8153400" cy="6629400"/>
          </a:xfrm>
        </p:spPr>
        <p:txBody>
          <a:bodyPr>
            <a:normAutofit/>
          </a:bodyPr>
          <a:lstStyle/>
          <a:p>
            <a:pPr algn="ctr"/>
            <a:r>
              <a:rPr lang="zh-TW" altLang="en-US" sz="58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就是上帝慈悲顯明</a:t>
            </a:r>
            <a:r>
              <a:rPr lang="zh-TW" altLang="en-US" sz="35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br>
              <a:rPr lang="en-US" altLang="zh-TW" b="1" dirty="0">
                <a:solidFill>
                  <a:schemeClr val="tx1"/>
                </a:solidFill>
                <a:effectLst/>
              </a:rPr>
            </a:b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</a:rPr>
              <a:t>Chiu-</a:t>
            </a: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</a:rPr>
              <a:t>Siong-te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</a:rPr>
              <a:t>chu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</a:rPr>
              <a:t>-pi </a:t>
            </a: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</a:rPr>
              <a:t>hian-beng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</a:rPr>
              <a:t>,</a:t>
            </a:r>
            <a:b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</a:rPr>
            </a:br>
            <a:r>
              <a:rPr lang="zh-TW" altLang="en-US" sz="58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使我到祂施恩座前</a:t>
            </a:r>
            <a:r>
              <a:rPr lang="zh-TW" altLang="en-US" sz="35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br>
              <a:rPr lang="en-US" altLang="zh-TW" sz="35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Ho-goa  </a:t>
            </a: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Kau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I   </a:t>
            </a: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-un  </a:t>
            </a: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cho-cheng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b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b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Reveals His love for all to see,</a:t>
            </a:r>
            <a:b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His throne of grace now beckons me.</a:t>
            </a:r>
            <a:b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b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b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</a:rPr>
            </a:br>
            <a:endParaRPr lang="en-US" sz="3900" dirty="0">
              <a:solidFill>
                <a:schemeClr val="tx1"/>
              </a:solidFill>
              <a:effectLst/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7182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4600" y="0"/>
            <a:ext cx="8153400" cy="6858000"/>
          </a:xfrm>
        </p:spPr>
        <p:txBody>
          <a:bodyPr>
            <a:normAutofit/>
          </a:bodyPr>
          <a:lstStyle/>
          <a:p>
            <a:pPr algn="ctr"/>
            <a:r>
              <a:rPr lang="zh-TW" altLang="en-US" sz="58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福氣日</a:t>
            </a:r>
            <a:r>
              <a:rPr lang="zh-TW" altLang="en-US" sz="35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福氣日</a:t>
            </a:r>
            <a:r>
              <a:rPr lang="zh-TW" altLang="en-US" sz="35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br>
              <a:rPr lang="en-US" altLang="zh-TW" b="1" dirty="0">
                <a:solidFill>
                  <a:schemeClr val="tx1"/>
                </a:solidFill>
                <a:effectLst/>
              </a:rPr>
            </a:b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</a:rPr>
              <a:t>Hok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</a:rPr>
              <a:t>khi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</a:rPr>
              <a:t>jit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</a:rPr>
              <a:t>,   </a:t>
            </a: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</a:rPr>
              <a:t>hok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</a:rPr>
              <a:t>khi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</a:rPr>
              <a:t>jit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</a:rPr>
              <a:t>,</a:t>
            </a:r>
            <a:b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</a:rPr>
            </a:br>
            <a:r>
              <a:rPr lang="zh-TW" altLang="en-US" sz="58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世上安樂無可比朋</a:t>
            </a:r>
            <a:r>
              <a:rPr lang="zh-TW" altLang="en-US" sz="3500" b="1" dirty="0">
                <a:solidFill>
                  <a:schemeClr val="tx1"/>
                </a:solidFill>
                <a:effectLst/>
                <a:latin typeface="Candara" pitchFamily="34" charset="0"/>
              </a:rPr>
              <a:t>。</a:t>
            </a:r>
            <a:b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</a:rPr>
            </a:b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Se-</a:t>
            </a: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chiu</a:t>
            </a:r>
            <a:r>
              <a:rPr lang="en-US" altLang="zh-TW" sz="3500" b="1" baseline="30000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baseline="300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an-</a:t>
            </a: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lok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thang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pi-</a:t>
            </a: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pheng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.</a:t>
            </a:r>
            <a:b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b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Happy day, happy day,</a:t>
            </a:r>
            <a:b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Earth’s joys recede as Him we see.</a:t>
            </a:r>
            <a:b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b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b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</a:rPr>
            </a:br>
            <a:endParaRPr lang="en-US" sz="3900" dirty="0">
              <a:solidFill>
                <a:schemeClr val="tx1"/>
              </a:solidFill>
              <a:effectLst/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08812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4600" y="0"/>
            <a:ext cx="8153400" cy="5029200"/>
          </a:xfrm>
        </p:spPr>
        <p:txBody>
          <a:bodyPr>
            <a:normAutofit/>
          </a:bodyPr>
          <a:lstStyle/>
          <a:p>
            <a:pPr algn="ctr"/>
            <a:r>
              <a:rPr lang="en-US" altLang="zh-TW" sz="32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4. </a:t>
            </a:r>
            <a:r>
              <a:rPr lang="zh-TW" altLang="en-US" sz="58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今與聖徒同入殿堂</a:t>
            </a:r>
            <a:r>
              <a:rPr lang="zh-TW" altLang="en-US" sz="35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br>
              <a:rPr lang="en-US" altLang="zh-TW" b="1" dirty="0">
                <a:solidFill>
                  <a:schemeClr val="tx1"/>
                </a:solidFill>
                <a:effectLst/>
              </a:rPr>
            </a:b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</a:rPr>
              <a:t>Ta</a:t>
            </a:r>
            <a:r>
              <a:rPr lang="en-US" altLang="zh-TW" sz="3500" b="1" baseline="30000" dirty="0">
                <a:solidFill>
                  <a:schemeClr val="tx1"/>
                </a:solidFill>
                <a:effectLst/>
                <a:latin typeface="Candara" pitchFamily="34" charset="0"/>
              </a:rPr>
              <a:t>n </a:t>
            </a: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</a:rPr>
              <a:t>kap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</a:rPr>
              <a:t>seng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</a:rPr>
              <a:t>-to tang jip </a:t>
            </a: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</a:rPr>
              <a:t>tian-tng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</a:rPr>
              <a:t>,</a:t>
            </a:r>
            <a:b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</a:rPr>
            </a:br>
            <a:r>
              <a:rPr lang="zh-TW" altLang="en-US" sz="58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吟詩祈禱敬拜虔誠</a:t>
            </a:r>
            <a:r>
              <a:rPr lang="zh-TW" altLang="en-US" sz="35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br>
              <a:rPr lang="en-US" altLang="zh-TW" sz="35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Gim-si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ki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-to </a:t>
            </a: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keng-pai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khian-seng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b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b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Enter we now His Holy courts,</a:t>
            </a:r>
            <a:b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In worship bow With </a:t>
            </a: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pray’r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and hymn;</a:t>
            </a:r>
            <a:endParaRPr lang="en-US" sz="3900" dirty="0">
              <a:solidFill>
                <a:schemeClr val="tx1"/>
              </a:solidFill>
              <a:effectLst/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00762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4600" y="838200"/>
            <a:ext cx="8153400" cy="4038600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sz="64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願主助我堅心决意</a:t>
            </a:r>
            <a:r>
              <a:rPr lang="zh-TW" altLang="en-US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br>
              <a:rPr lang="en-US" altLang="zh-TW" b="1" dirty="0">
                <a:solidFill>
                  <a:schemeClr val="tx1"/>
                </a:solidFill>
                <a:effectLst/>
              </a:rPr>
            </a:b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</a:rPr>
              <a:t>Goan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</a:rPr>
              <a:t>-Chu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</a:rPr>
              <a:t>chan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</a:rPr>
              <a:t>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</a:rPr>
              <a:t>goa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</a:rPr>
              <a:t>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</a:rPr>
              <a:t>kian-sim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</a:rPr>
              <a:t>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</a:rPr>
              <a:t>koat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</a:rPr>
              <a:t>-i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</a:rPr>
            </a:br>
            <a:r>
              <a:rPr lang="zh-TW" altLang="en-US" sz="64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盡我一世做祢學生</a:t>
            </a:r>
            <a:r>
              <a:rPr lang="zh-TW" altLang="en-US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。</a:t>
            </a:r>
            <a:br>
              <a:rPr lang="en-US" altLang="zh-TW" sz="35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Chin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chit-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Li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hak-seng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.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b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May God sustain our hearts secure,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Forever more in serving Him.</a:t>
            </a:r>
            <a:endParaRPr lang="en-US" sz="3900" dirty="0">
              <a:solidFill>
                <a:schemeClr val="tx1"/>
              </a:solidFill>
              <a:effectLst/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44241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4600" y="1524000"/>
            <a:ext cx="8153400" cy="5334000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zh-TW" sz="44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4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4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)</a:t>
            </a:r>
            <a:br>
              <a:rPr lang="en-US" altLang="zh-TW" sz="58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58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64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福氣日</a:t>
            </a:r>
            <a:r>
              <a:rPr lang="zh-TW" altLang="en-US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64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福氣日</a:t>
            </a:r>
            <a:r>
              <a:rPr lang="zh-TW" altLang="en-US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br>
              <a:rPr lang="en-US" altLang="zh-TW" b="1" dirty="0">
                <a:solidFill>
                  <a:schemeClr val="tx1"/>
                </a:solidFill>
                <a:effectLst/>
              </a:rPr>
            </a:b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</a:rPr>
              <a:t>Hok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</a:rPr>
              <a:t>-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</a:rPr>
              <a:t>khi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</a:rPr>
              <a:t>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</a:rPr>
              <a:t>jit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</a:rPr>
              <a:t>,  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</a:rPr>
              <a:t>hok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</a:rPr>
              <a:t>-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</a:rPr>
              <a:t>khi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</a:rPr>
              <a:t>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</a:rPr>
              <a:t>jit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</a:rPr>
              <a:t>,</a:t>
            </a:r>
            <a:b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</a:rPr>
            </a:br>
            <a:r>
              <a:rPr lang="zh-TW" altLang="en-US" sz="64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至大主宰與我親密</a:t>
            </a:r>
            <a:r>
              <a:rPr lang="zh-TW" altLang="en-US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br>
              <a:rPr lang="en-US" altLang="zh-TW" sz="35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Chi-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toa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Chu-chai</a:t>
            </a:r>
            <a:r>
              <a:rPr lang="en-US" altLang="zh-TW" sz="3900" b="1" baseline="300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chhin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-bit,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b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Happy day, happy day,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Great God descends with me to stay,</a:t>
            </a:r>
            <a:b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b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b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</a:rPr>
            </a:br>
            <a:endParaRPr lang="en-US" sz="3900" dirty="0">
              <a:solidFill>
                <a:schemeClr val="tx1"/>
              </a:solidFill>
              <a:effectLst/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68157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4600" y="0"/>
            <a:ext cx="8153400" cy="6858000"/>
          </a:xfrm>
        </p:spPr>
        <p:txBody>
          <a:bodyPr>
            <a:normAutofit/>
          </a:bodyPr>
          <a:lstStyle/>
          <a:p>
            <a:pPr algn="ctr"/>
            <a:r>
              <a:rPr lang="en-US" altLang="zh-TW" sz="32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上帝設立安息主日</a:t>
            </a:r>
            <a:r>
              <a:rPr lang="zh-TW" altLang="en-US" sz="35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br>
              <a:rPr lang="en-US" altLang="zh-TW" b="1" dirty="0">
                <a:solidFill>
                  <a:schemeClr val="tx1"/>
                </a:solidFill>
                <a:effectLst/>
              </a:rPr>
            </a:b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</a:rPr>
              <a:t>Siong-te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</a:rPr>
              <a:t>siat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</a:rPr>
              <a:t>-lip an-</a:t>
            </a: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</a:rPr>
              <a:t>hioh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</a:rPr>
              <a:t> Chu-</a:t>
            </a: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</a:rPr>
              <a:t>jit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</a:rPr>
              <a:t>,</a:t>
            </a:r>
            <a:b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</a:rPr>
            </a:br>
            <a:r>
              <a:rPr lang="zh-TW" altLang="en-US" sz="58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應允賜福天下萬民</a:t>
            </a:r>
            <a:r>
              <a:rPr lang="zh-TW" altLang="en-US" sz="35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br>
              <a:rPr lang="en-US" altLang="zh-TW" sz="35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-un </a:t>
            </a: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su-hok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thi</a:t>
            </a:r>
            <a:r>
              <a:rPr lang="en-US" altLang="zh-TW" sz="3500" b="1" baseline="300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 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–e ban-bin,</a:t>
            </a:r>
            <a:b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b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The Sabbath Day the Lord has </a:t>
            </a: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giv’n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b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Bestowing joy on all mankind;</a:t>
            </a:r>
            <a:b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b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b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</a:rPr>
            </a:br>
            <a:endParaRPr lang="en-US" sz="3900" dirty="0">
              <a:solidFill>
                <a:schemeClr val="tx1"/>
              </a:solidFill>
              <a:effectLst/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25279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4600" y="0"/>
            <a:ext cx="8153400" cy="6629400"/>
          </a:xfrm>
        </p:spPr>
        <p:txBody>
          <a:bodyPr>
            <a:normAutofit/>
          </a:bodyPr>
          <a:lstStyle/>
          <a:p>
            <a:pPr algn="ctr"/>
            <a:r>
              <a:rPr lang="zh-TW" altLang="en-US" sz="58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就是上帝慈悲顯明</a:t>
            </a:r>
            <a:r>
              <a:rPr lang="zh-TW" altLang="en-US" sz="35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br>
              <a:rPr lang="en-US" altLang="zh-TW" b="1" dirty="0">
                <a:solidFill>
                  <a:schemeClr val="tx1"/>
                </a:solidFill>
                <a:effectLst/>
              </a:rPr>
            </a:b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</a:rPr>
              <a:t>Chiu-</a:t>
            </a: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</a:rPr>
              <a:t>Siong-te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</a:rPr>
              <a:t>chu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</a:rPr>
              <a:t>-pi </a:t>
            </a: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</a:rPr>
              <a:t>hian-beng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</a:rPr>
              <a:t>,</a:t>
            </a:r>
            <a:b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</a:rPr>
            </a:br>
            <a:r>
              <a:rPr lang="zh-TW" altLang="en-US" sz="58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使我到祂施恩座前</a:t>
            </a:r>
            <a:r>
              <a:rPr lang="zh-TW" altLang="en-US" sz="35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br>
              <a:rPr lang="en-US" altLang="zh-TW" sz="35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Ho- goa  </a:t>
            </a: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Kau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I    </a:t>
            </a: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-un  </a:t>
            </a: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cho-cheng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b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b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Reveals His love for all to see,</a:t>
            </a:r>
            <a:b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His throne of grace now beckons me.</a:t>
            </a:r>
            <a:b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b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b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</a:rPr>
            </a:br>
            <a:endParaRPr lang="en-US" sz="3900" dirty="0">
              <a:solidFill>
                <a:schemeClr val="tx1"/>
              </a:solidFill>
              <a:effectLst/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57663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4600" y="0"/>
            <a:ext cx="8153400" cy="6858000"/>
          </a:xfrm>
        </p:spPr>
        <p:txBody>
          <a:bodyPr>
            <a:normAutofit/>
          </a:bodyPr>
          <a:lstStyle/>
          <a:p>
            <a:pPr algn="ctr"/>
            <a:r>
              <a:rPr lang="zh-TW" altLang="en-US" sz="58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福氣日</a:t>
            </a:r>
            <a:r>
              <a:rPr lang="zh-TW" altLang="en-US" sz="35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福氣日</a:t>
            </a:r>
            <a:r>
              <a:rPr lang="zh-TW" altLang="en-US" sz="35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br>
              <a:rPr lang="en-US" altLang="zh-TW" b="1" dirty="0">
                <a:solidFill>
                  <a:schemeClr val="tx1"/>
                </a:solidFill>
                <a:effectLst/>
              </a:rPr>
            </a:b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</a:rPr>
              <a:t>Hok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</a:rPr>
              <a:t>khi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</a:rPr>
              <a:t>jit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</a:rPr>
              <a:t>,    </a:t>
            </a: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</a:rPr>
              <a:t>hok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</a:rPr>
              <a:t>khi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</a:rPr>
              <a:t>jit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</a:rPr>
              <a:t>,</a:t>
            </a:r>
            <a:b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</a:rPr>
            </a:br>
            <a:r>
              <a:rPr lang="zh-TW" altLang="en-US" sz="58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世上安樂無可比朋</a:t>
            </a:r>
            <a:r>
              <a:rPr lang="zh-TW" altLang="en-US" sz="3500" b="1" dirty="0">
                <a:solidFill>
                  <a:schemeClr val="tx1"/>
                </a:solidFill>
                <a:effectLst/>
                <a:latin typeface="Candara" pitchFamily="34" charset="0"/>
              </a:rPr>
              <a:t>。</a:t>
            </a:r>
            <a:b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</a:rPr>
            </a:b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Se-</a:t>
            </a: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chiu</a:t>
            </a:r>
            <a:r>
              <a:rPr lang="en-US" altLang="zh-TW" sz="3500" b="1" baseline="30000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baseline="300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an-</a:t>
            </a: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lok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thang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pi-</a:t>
            </a: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pheng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.</a:t>
            </a:r>
            <a:b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b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Happy day, happy day,</a:t>
            </a:r>
            <a:b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Earth’s joys recede as Him we see.</a:t>
            </a:r>
            <a:b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b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b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</a:rPr>
            </a:br>
            <a:endParaRPr lang="en-US" sz="3900" dirty="0">
              <a:solidFill>
                <a:schemeClr val="tx1"/>
              </a:solidFill>
              <a:effectLst/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14020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4600" y="838200"/>
            <a:ext cx="8153400" cy="5715000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sz="64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此日信徒恭敬來守</a:t>
            </a:r>
            <a:r>
              <a:rPr lang="zh-TW" altLang="en-US" sz="35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br>
              <a:rPr lang="en-US" altLang="zh-TW" b="1" dirty="0">
                <a:solidFill>
                  <a:schemeClr val="tx1"/>
                </a:solidFill>
                <a:effectLst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</a:rPr>
              <a:t>Chit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</a:rPr>
              <a:t>jit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</a:rPr>
              <a:t> sin-to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</a:rPr>
              <a:t>kiong-keng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</a:rPr>
              <a:t>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</a:rPr>
              <a:t>lai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</a:rPr>
              <a:t>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</a:rPr>
              <a:t>siu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</a:rPr>
              <a:t>,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</a:rPr>
            </a:br>
            <a:r>
              <a:rPr lang="zh-TW" altLang="en-US" sz="64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會得福氣充滿心神</a:t>
            </a:r>
            <a:r>
              <a:rPr lang="zh-TW" altLang="en-US" sz="35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。</a:t>
            </a:r>
            <a:br>
              <a:rPr lang="en-US" altLang="zh-TW" sz="35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tit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hok-khi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chhiong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-moa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sim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-sin.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b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His people now with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rev’rent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hearts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In worship true His joy they find.</a:t>
            </a:r>
            <a:b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b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b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</a:rPr>
            </a:br>
            <a:endParaRPr lang="en-US" sz="3900" dirty="0">
              <a:solidFill>
                <a:schemeClr val="tx1"/>
              </a:solidFill>
              <a:effectLst/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55860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4600" y="1524000"/>
            <a:ext cx="8153400" cy="5334000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zh-TW" sz="44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4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4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)</a:t>
            </a:r>
            <a:br>
              <a:rPr lang="en-US" altLang="zh-TW" sz="58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58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64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福氣日</a:t>
            </a:r>
            <a:r>
              <a:rPr lang="zh-TW" altLang="en-US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64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福氣日</a:t>
            </a:r>
            <a:r>
              <a:rPr lang="zh-TW" altLang="en-US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</a:rPr>
              <a:t>Hok-khi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</a:rPr>
              <a:t>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</a:rPr>
              <a:t>jit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</a:rPr>
              <a:t>,    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</a:rPr>
              <a:t>hok-khi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</a:rPr>
              <a:t>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</a:rPr>
              <a:t>jit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</a:rPr>
              <a:t>,</a:t>
            </a:r>
            <a:b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</a:rPr>
            </a:br>
            <a:r>
              <a:rPr lang="zh-TW" altLang="en-US" sz="64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至大主宰與我親密</a:t>
            </a:r>
            <a:r>
              <a:rPr lang="zh-TW" altLang="en-US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br>
              <a:rPr lang="en-US" altLang="zh-TW" sz="35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Chi-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toa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Chu-chai</a:t>
            </a:r>
            <a:r>
              <a:rPr lang="en-US" altLang="zh-TW" sz="3900" b="1" baseline="300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chhin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-bit,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b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Happy day, happy day,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Great God descends with me to stay,</a:t>
            </a:r>
            <a:b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b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b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</a:rPr>
            </a:br>
            <a:endParaRPr lang="en-US" sz="3900" dirty="0">
              <a:solidFill>
                <a:schemeClr val="tx1"/>
              </a:solidFill>
              <a:effectLst/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31408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4600" y="0"/>
            <a:ext cx="8153400" cy="6629400"/>
          </a:xfrm>
        </p:spPr>
        <p:txBody>
          <a:bodyPr>
            <a:normAutofit/>
          </a:bodyPr>
          <a:lstStyle/>
          <a:p>
            <a:pPr algn="ctr"/>
            <a:r>
              <a:rPr lang="zh-TW" altLang="en-US" sz="58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就是上帝慈悲顯明</a:t>
            </a:r>
            <a:r>
              <a:rPr lang="zh-TW" altLang="en-US" sz="35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br>
              <a:rPr lang="en-US" altLang="zh-TW" b="1" dirty="0">
                <a:solidFill>
                  <a:schemeClr val="tx1"/>
                </a:solidFill>
                <a:effectLst/>
              </a:rPr>
            </a:b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</a:rPr>
              <a:t>Chiu-</a:t>
            </a: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</a:rPr>
              <a:t>Siong-te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</a:rPr>
              <a:t>chu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</a:rPr>
              <a:t>-pi </a:t>
            </a: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</a:rPr>
              <a:t>hian-beng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</a:rPr>
              <a:t>,</a:t>
            </a:r>
            <a:b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</a:rPr>
            </a:br>
            <a:r>
              <a:rPr lang="zh-TW" altLang="en-US" sz="58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使我到祂施恩座前</a:t>
            </a:r>
            <a:r>
              <a:rPr lang="zh-TW" altLang="en-US" sz="35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br>
              <a:rPr lang="en-US" altLang="zh-TW" sz="35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Ho-goa   kau I     </a:t>
            </a: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  un </a:t>
            </a: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cho-cheng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b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b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Reveals His love for all to see,</a:t>
            </a:r>
            <a:b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His throne of grace now beckons me.</a:t>
            </a:r>
            <a:b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b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b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</a:rPr>
            </a:br>
            <a:endParaRPr lang="en-US" sz="3900" dirty="0">
              <a:solidFill>
                <a:schemeClr val="tx1"/>
              </a:solidFill>
              <a:effectLst/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58840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4600" y="0"/>
            <a:ext cx="8153400" cy="6858000"/>
          </a:xfrm>
        </p:spPr>
        <p:txBody>
          <a:bodyPr>
            <a:normAutofit/>
          </a:bodyPr>
          <a:lstStyle/>
          <a:p>
            <a:pPr algn="ctr"/>
            <a:r>
              <a:rPr lang="zh-TW" altLang="en-US" sz="58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福氣日</a:t>
            </a:r>
            <a:r>
              <a:rPr lang="zh-TW" altLang="en-US" sz="35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福氣日</a:t>
            </a:r>
            <a:r>
              <a:rPr lang="zh-TW" altLang="en-US" sz="35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br>
              <a:rPr lang="en-US" altLang="zh-TW" b="1" dirty="0">
                <a:solidFill>
                  <a:schemeClr val="tx1"/>
                </a:solidFill>
                <a:effectLst/>
              </a:rPr>
            </a:b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</a:rPr>
              <a:t>Hok-khi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</a:rPr>
              <a:t>jit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</a:rPr>
              <a:t>,       </a:t>
            </a: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</a:rPr>
              <a:t>hok-khi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</a:rPr>
              <a:t>jit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</a:rPr>
              <a:t>,</a:t>
            </a:r>
            <a:b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</a:rPr>
            </a:br>
            <a:r>
              <a:rPr lang="zh-TW" altLang="en-US" sz="58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世上安樂無可比朋</a:t>
            </a:r>
            <a:r>
              <a:rPr lang="zh-TW" altLang="en-US" sz="3500" b="1" dirty="0">
                <a:solidFill>
                  <a:schemeClr val="tx1"/>
                </a:solidFill>
                <a:effectLst/>
                <a:latin typeface="Candara" pitchFamily="34" charset="0"/>
              </a:rPr>
              <a:t>。</a:t>
            </a:r>
            <a:b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</a:rPr>
            </a:b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Se-</a:t>
            </a: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chiu</a:t>
            </a:r>
            <a:r>
              <a:rPr lang="en-US" altLang="zh-TW" sz="3500" b="1" baseline="30000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baseline="300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an-</a:t>
            </a: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lok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thang pi-</a:t>
            </a: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pheng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.</a:t>
            </a:r>
            <a:b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b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Happy day, happy day,</a:t>
            </a:r>
            <a:b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Earth’s joys recede as Him we see.</a:t>
            </a:r>
            <a:b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b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b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</a:rPr>
            </a:br>
            <a:endParaRPr lang="en-US" sz="3900" dirty="0">
              <a:solidFill>
                <a:schemeClr val="tx1"/>
              </a:solidFill>
              <a:effectLst/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55821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4600" y="0"/>
            <a:ext cx="8153400" cy="6248400"/>
          </a:xfrm>
        </p:spPr>
        <p:txBody>
          <a:bodyPr>
            <a:normAutofit/>
          </a:bodyPr>
          <a:lstStyle/>
          <a:p>
            <a:pPr algn="ctr"/>
            <a:r>
              <a:rPr lang="en-US" altLang="zh-TW" sz="32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今日耶穌由死復活</a:t>
            </a:r>
            <a:r>
              <a:rPr lang="zh-TW" altLang="en-US" sz="35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br>
              <a:rPr lang="en-US" altLang="zh-TW" b="1" dirty="0">
                <a:solidFill>
                  <a:schemeClr val="tx1"/>
                </a:solidFill>
                <a:effectLst/>
              </a:rPr>
            </a:b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</a:rPr>
              <a:t>Kim-</a:t>
            </a: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</a:rPr>
              <a:t>jit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</a:rPr>
              <a:t>-so   </a:t>
            </a: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</a:rPr>
              <a:t>tui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</a:rPr>
              <a:t>koh-oah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</a:rPr>
              <a:t>,</a:t>
            </a:r>
            <a:b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</a:rPr>
            </a:br>
            <a:r>
              <a:rPr lang="zh-TW" altLang="en-US" sz="58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克勝死失魔鬼的權</a:t>
            </a:r>
            <a:r>
              <a:rPr lang="zh-TW" altLang="en-US" sz="35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br>
              <a:rPr lang="en-US" altLang="zh-TW" sz="35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Khah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baseline="30000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baseline="300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 sit </a:t>
            </a: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mo-kui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e </a:t>
            </a: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koan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b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b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On this His day Christ rose from death</a:t>
            </a:r>
            <a:b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O’er death and sin His </a:t>
            </a:r>
            <a:r>
              <a:rPr lang="en-US" altLang="zh-TW" sz="35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pow’r</a:t>
            </a:r>
            <a: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He shows;</a:t>
            </a:r>
            <a:b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b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</a:rPr>
            </a:br>
            <a:endParaRPr lang="en-US" sz="3900" dirty="0">
              <a:solidFill>
                <a:schemeClr val="tx1"/>
              </a:solidFill>
              <a:effectLst/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84653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4600" y="838200"/>
            <a:ext cx="8153400" cy="5257800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sz="64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和平人君永活的主</a:t>
            </a:r>
            <a:r>
              <a:rPr lang="zh-TW" altLang="en-US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br>
              <a:rPr lang="en-US" altLang="zh-TW" b="1" dirty="0">
                <a:solidFill>
                  <a:schemeClr val="tx1"/>
                </a:solidFill>
                <a:effectLst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</a:rPr>
              <a:t>Ho-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</a:rPr>
              <a:t>peng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</a:rPr>
              <a:t> Jin-kun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</a:rPr>
              <a:t>eng-oah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</a:rPr>
              <a:t> e Chu,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</a:rPr>
            </a:br>
            <a:r>
              <a:rPr lang="zh-TW" altLang="en-US" sz="64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豐盛活命賜我完全</a:t>
            </a:r>
            <a:r>
              <a:rPr lang="zh-TW" altLang="en-US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。</a:t>
            </a:r>
            <a:br>
              <a:rPr lang="en-US" altLang="zh-TW" sz="35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Hong-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oah-mia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su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oan-choan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.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b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Now Prince of Peace the Living Lord,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Abundant life from Him o’er flows.</a:t>
            </a:r>
            <a:b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b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</a:rPr>
            </a:br>
            <a:endParaRPr lang="en-US" sz="3900" dirty="0">
              <a:solidFill>
                <a:schemeClr val="tx1"/>
              </a:solidFill>
              <a:effectLst/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02249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4600" y="1524000"/>
            <a:ext cx="8153400" cy="5334000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zh-TW" sz="44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4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4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)</a:t>
            </a:r>
            <a:br>
              <a:rPr lang="en-US" altLang="zh-TW" sz="58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58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64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福氣日</a:t>
            </a:r>
            <a:r>
              <a:rPr lang="zh-TW" altLang="en-US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64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福氣日</a:t>
            </a:r>
            <a:r>
              <a:rPr lang="zh-TW" altLang="en-US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br>
              <a:rPr lang="en-US" altLang="zh-TW" b="1" dirty="0">
                <a:solidFill>
                  <a:schemeClr val="tx1"/>
                </a:solidFill>
                <a:effectLst/>
              </a:rPr>
            </a:b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</a:rPr>
              <a:t>Hok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</a:rPr>
              <a:t>-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</a:rPr>
              <a:t>khi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</a:rPr>
              <a:t>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</a:rPr>
              <a:t>jit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</a:rPr>
              <a:t>,    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</a:rPr>
              <a:t>hok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</a:rPr>
              <a:t>-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</a:rPr>
              <a:t>khi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</a:rPr>
              <a:t>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</a:rPr>
              <a:t>jit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</a:rPr>
              <a:t>,</a:t>
            </a:r>
            <a:b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</a:rPr>
            </a:br>
            <a:r>
              <a:rPr lang="zh-TW" altLang="en-US" sz="64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至大主宰與我親密</a:t>
            </a:r>
            <a:r>
              <a:rPr lang="zh-TW" altLang="en-US" sz="39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br>
              <a:rPr lang="en-US" altLang="zh-TW" sz="3500" b="1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Chi-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toa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Chu-chai</a:t>
            </a:r>
            <a:r>
              <a:rPr lang="en-US" altLang="zh-TW" sz="3900" b="1" baseline="300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900" b="1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chhin</a:t>
            </a: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-bit,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br>
              <a:rPr lang="en-US" altLang="zh-TW" sz="35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Happy day, happy day,</a:t>
            </a:r>
            <a:b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900" b="1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Great God descends with me to stay,</a:t>
            </a:r>
            <a:b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b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br>
              <a:rPr lang="en-US" altLang="zh-TW" sz="3900" dirty="0">
                <a:solidFill>
                  <a:schemeClr val="tx1"/>
                </a:solidFill>
                <a:effectLst/>
                <a:latin typeface="Candara" pitchFamily="34" charset="0"/>
              </a:rPr>
            </a:br>
            <a:endParaRPr lang="en-US" sz="3900" dirty="0">
              <a:solidFill>
                <a:schemeClr val="tx1"/>
              </a:solidFill>
              <a:effectLst/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20165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204</TotalTime>
  <Words>1029</Words>
  <Application>Microsoft Macintosh PowerPoint</Application>
  <PresentationFormat>Widescreen</PresentationFormat>
  <Paragraphs>22</Paragraphs>
  <Slides>21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DFKai-SB</vt:lpstr>
      <vt:lpstr>Calibri</vt:lpstr>
      <vt:lpstr>Candara</vt:lpstr>
      <vt:lpstr>Gill Sans MT</vt:lpstr>
      <vt:lpstr>Verdana</vt:lpstr>
      <vt:lpstr>Wingdings 2</vt:lpstr>
      <vt:lpstr>Solstice</vt:lpstr>
      <vt:lpstr>上帝設立安息主日 O Happy Day</vt:lpstr>
      <vt:lpstr>1. 上帝設立安息主日， Siong-te siat-lip an-hioh Chu-jit, 應允賜福天下萬民， Eng-un su-hok thin –e ban-bin,  The Sabbath Day the Lord has giv’n, Bestowing joy on all mankind;   </vt:lpstr>
      <vt:lpstr>此日信徒恭敬來守， Chit jit sin-to kiong-keng lai siu, 會得福氣充滿心神。 Oe tit hok-khi chhiong-moa sim-sin.  His people now with rev’rent hearts In worship true His joy they find.   </vt:lpstr>
      <vt:lpstr>(和)  福氣日，福氣日， Hok-khi jit,     hok-khi jit, 至大主宰與我親密， Chi-toa Chu-chain kap goa chhin-bit,  Happy day, happy day, Great God descends with me to stay,   </vt:lpstr>
      <vt:lpstr>就是上帝慈悲顯明， Chiu-si Siong-te chu-pi hian-beng, 使我到祂施恩座前， Ho-goa   kau I     si-  un cho-cheng,  Reveals His love for all to see, His throne of grace now beckons me.   </vt:lpstr>
      <vt:lpstr> 福氣日，福氣日， Hok-khi jit,       hok-khi jit, 世上安樂無可比朋。 Se-chiun an-lok bo thang pi-pheng.  Happy day, happy day, Earth’s joys recede as Him we see.   </vt:lpstr>
      <vt:lpstr>2. 今日耶穌由死復活， Kim-jit   Ia-so   tui si   koh-oah, 克勝死失魔鬼的權， Khah- ian  si- sit mo-kui e koan,  On this His day Christ rose from death O’er death and sin His pow’r He shows;  </vt:lpstr>
      <vt:lpstr> 和平人君永活的主， Ho-peng Jin-kun eng-oah e Chu, 豐盛活命賜我完全。 Hong-seng oah-mia su goa oan-choan.  Now Prince of Peace the Living Lord, Abundant life from Him o’er flows.  </vt:lpstr>
      <vt:lpstr>(和)  福氣日，福氣日， Hok- khi jit,     hok- khi jit, 至大主宰與我親密， Chi-toa Chu-chain kap goa chhin-bit,  Happy day, happy day, Great God descends with me to stay,   </vt:lpstr>
      <vt:lpstr>就是上帝慈悲顯明， Chiu-si Siong-te chu-pi hian-beng, 使我到祂施恩座前， Ho-goa   Kau I   si-un  cho-cheng,  Reveals His love for all to see, His throne of grace now beckons me.   </vt:lpstr>
      <vt:lpstr> 福氣日，福氣日， Hok- khi jit,    hok- khi jit, 世上安樂無可比朋。 Se-chiun an-lok bo thang pi-pheng.  Happy day, happy day, Earth’s joys recede as Him we see.   </vt:lpstr>
      <vt:lpstr>3. 保惠先生來與我住， Po-hui  Sian-sin   lai kap goa toa, 感化我心會識真理， Kam-hoa  goa sim  oe bat chin-li,  His Spirit pure dwells in our hearts, Our souls now burn His truth to see,</vt:lpstr>
      <vt:lpstr>罪惡束縛得着釋放， Choe-ok sok-pok tit-tioh thau-pang, 憂悶苦痛變做歡喜。 Iu-bun kho-thang pin choe hoan –hi.  From strangling sin we find relief, And changed our grief to joy will be.</vt:lpstr>
      <vt:lpstr>(和)  福氣日，福氣日， Hok- khi jit,    hok- khi jit, 至大主宰與我親密， Chi-toa Chu-chain kap goa chhin-bit,  Happy day, happy day, Great God descends with me to stay,   </vt:lpstr>
      <vt:lpstr>就是上帝慈悲顯明， Chiu-si Siong-te chu-pi hian-beng, 使我到祂施恩座前， Ho-goa  Kau  I   si-un  cho-cheng,  Reveals His love for all to see, His throne of grace now beckons me.   </vt:lpstr>
      <vt:lpstr> 福氣日，福氣日， Hok- khi jit,   hok- khi jit, 世上安樂無可比朋。 Se-chiun an-lok bo thang pi-pheng.  Happy day, happy day, Earth’s joys recede as Him we see.   </vt:lpstr>
      <vt:lpstr>4. 今與聖徒同入殿堂， Tan kap seng-to tang jip tian-tng, 吟詩祈禱敬拜虔誠， Gim-si ki-to keng-pai khian-seng,  Enter we now His Holy courts, In worship bow With pray’r and hymn;</vt:lpstr>
      <vt:lpstr>願主助我堅心决意， Goan-Chu chan goa kian-sim koat-i 盡我一世做祢學生。 Chin goa chit-si choe Li hak-seng.  May God sustain our hearts secure, Forever more in serving Him.</vt:lpstr>
      <vt:lpstr>(和)  福氣日，福氣日， Hok- khi jit,   hok- khi jit, 至大主宰與我親密， Chi-toa Chu-chain kap goa chhin-bit,  Happy day, happy day, Great God descends with me to stay,   </vt:lpstr>
      <vt:lpstr>就是上帝慈悲顯明， Chiu-si Siong-te chu-pi hian-beng, 使我到祂施恩座前， Ho- goa  Kau  I    si-un  cho-cheng,  Reveals His love for all to see, His throne of grace now beckons me.   </vt:lpstr>
      <vt:lpstr> 福氣日，福氣日， Hok- khi jit,    hok- khi jit, 世上安樂無可比朋。 Se-chiun an-lok bo thang pi-pheng.  Happy day, happy day, Earth’s joys recede as Him we see.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上帝設立安息主日 O Happy Day</dc:title>
  <dc:creator>GGC Tech</dc:creator>
  <cp:lastModifiedBy>MIS GGC</cp:lastModifiedBy>
  <cp:revision>27</cp:revision>
  <dcterms:created xsi:type="dcterms:W3CDTF">2017-03-03T03:14:21Z</dcterms:created>
  <dcterms:modified xsi:type="dcterms:W3CDTF">2020-01-04T06:40:33Z</dcterms:modified>
</cp:coreProperties>
</file>